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ukhari Script" pitchFamily="2" charset="7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T Milks Casual Pie Base" panose="02000503030000020003" pitchFamily="2" charset="7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9" autoAdjust="0"/>
  </p:normalViewPr>
  <p:slideViewPr>
    <p:cSldViewPr>
      <p:cViewPr varScale="1">
        <p:scale>
          <a:sx n="72" d="100"/>
          <a:sy n="72" d="100"/>
        </p:scale>
        <p:origin x="66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21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96371" y="-327897"/>
            <a:ext cx="2768566" cy="2713195"/>
          </a:xfrm>
          <a:custGeom>
            <a:avLst/>
            <a:gdLst/>
            <a:ahLst/>
            <a:cxnLst/>
            <a:rect l="l" t="t" r="r" b="b"/>
            <a:pathLst>
              <a:path w="2768566" h="2713195">
                <a:moveTo>
                  <a:pt x="0" y="0"/>
                </a:moveTo>
                <a:lnTo>
                  <a:pt x="2768566" y="0"/>
                </a:lnTo>
                <a:lnTo>
                  <a:pt x="2768566" y="2713194"/>
                </a:lnTo>
                <a:lnTo>
                  <a:pt x="0" y="271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8903" y="2751136"/>
            <a:ext cx="1964476" cy="2461188"/>
          </a:xfrm>
          <a:custGeom>
            <a:avLst/>
            <a:gdLst/>
            <a:ahLst/>
            <a:cxnLst/>
            <a:rect l="l" t="t" r="r" b="b"/>
            <a:pathLst>
              <a:path w="1964476" h="2461188">
                <a:moveTo>
                  <a:pt x="0" y="0"/>
                </a:moveTo>
                <a:lnTo>
                  <a:pt x="1964476" y="0"/>
                </a:lnTo>
                <a:lnTo>
                  <a:pt x="1964476" y="2461188"/>
                </a:lnTo>
                <a:lnTo>
                  <a:pt x="0" y="246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496371" y="2588588"/>
            <a:ext cx="2637737" cy="2441105"/>
          </a:xfrm>
          <a:custGeom>
            <a:avLst/>
            <a:gdLst/>
            <a:ahLst/>
            <a:cxnLst/>
            <a:rect l="l" t="t" r="r" b="b"/>
            <a:pathLst>
              <a:path w="2637737" h="2441105">
                <a:moveTo>
                  <a:pt x="2637737" y="0"/>
                </a:moveTo>
                <a:lnTo>
                  <a:pt x="0" y="0"/>
                </a:lnTo>
                <a:lnTo>
                  <a:pt x="0" y="2441105"/>
                </a:lnTo>
                <a:lnTo>
                  <a:pt x="2637737" y="2441105"/>
                </a:lnTo>
                <a:lnTo>
                  <a:pt x="26377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9959" y="5352900"/>
            <a:ext cx="1784173" cy="1947014"/>
          </a:xfrm>
          <a:custGeom>
            <a:avLst/>
            <a:gdLst/>
            <a:ahLst/>
            <a:cxnLst/>
            <a:rect l="l" t="t" r="r" b="b"/>
            <a:pathLst>
              <a:path w="1784173" h="1947014">
                <a:moveTo>
                  <a:pt x="0" y="0"/>
                </a:moveTo>
                <a:lnTo>
                  <a:pt x="1784174" y="0"/>
                </a:lnTo>
                <a:lnTo>
                  <a:pt x="1784174" y="1947014"/>
                </a:lnTo>
                <a:lnTo>
                  <a:pt x="0" y="19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49959" y="7623121"/>
            <a:ext cx="2391324" cy="3296312"/>
          </a:xfrm>
          <a:custGeom>
            <a:avLst/>
            <a:gdLst/>
            <a:ahLst/>
            <a:cxnLst/>
            <a:rect l="l" t="t" r="r" b="b"/>
            <a:pathLst>
              <a:path w="2391324" h="3296312">
                <a:moveTo>
                  <a:pt x="0" y="0"/>
                </a:moveTo>
                <a:lnTo>
                  <a:pt x="2391325" y="0"/>
                </a:lnTo>
                <a:lnTo>
                  <a:pt x="2391325" y="3296312"/>
                </a:lnTo>
                <a:lnTo>
                  <a:pt x="0" y="32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13975" y="8556748"/>
            <a:ext cx="3890650" cy="2362686"/>
          </a:xfrm>
          <a:custGeom>
            <a:avLst/>
            <a:gdLst/>
            <a:ahLst/>
            <a:cxnLst/>
            <a:rect l="l" t="t" r="r" b="b"/>
            <a:pathLst>
              <a:path w="3890650" h="2362686">
                <a:moveTo>
                  <a:pt x="0" y="0"/>
                </a:moveTo>
                <a:lnTo>
                  <a:pt x="3890650" y="0"/>
                </a:lnTo>
                <a:lnTo>
                  <a:pt x="3890650" y="2362685"/>
                </a:lnTo>
                <a:lnTo>
                  <a:pt x="0" y="236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59553" y="5605188"/>
            <a:ext cx="3043175" cy="2489871"/>
          </a:xfrm>
          <a:custGeom>
            <a:avLst/>
            <a:gdLst/>
            <a:ahLst/>
            <a:cxnLst/>
            <a:rect l="l" t="t" r="r" b="b"/>
            <a:pathLst>
              <a:path w="3043175" h="2489871">
                <a:moveTo>
                  <a:pt x="0" y="0"/>
                </a:moveTo>
                <a:lnTo>
                  <a:pt x="3043176" y="0"/>
                </a:lnTo>
                <a:lnTo>
                  <a:pt x="3043176" y="2489871"/>
                </a:lnTo>
                <a:lnTo>
                  <a:pt x="0" y="24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83384" y="-429543"/>
            <a:ext cx="2579995" cy="2787814"/>
          </a:xfrm>
          <a:custGeom>
            <a:avLst/>
            <a:gdLst/>
            <a:ahLst/>
            <a:cxnLst/>
            <a:rect l="l" t="t" r="r" b="b"/>
            <a:pathLst>
              <a:path w="2579995" h="2787814">
                <a:moveTo>
                  <a:pt x="0" y="0"/>
                </a:moveTo>
                <a:lnTo>
                  <a:pt x="2579995" y="0"/>
                </a:lnTo>
                <a:lnTo>
                  <a:pt x="2579995" y="2787814"/>
                </a:lnTo>
                <a:lnTo>
                  <a:pt x="0" y="27878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10430" y="3486001"/>
            <a:ext cx="11467140" cy="154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44"/>
              </a:lnSpc>
              <a:spcBef>
                <a:spcPct val="0"/>
              </a:spcBef>
            </a:pPr>
            <a:r>
              <a:rPr lang="en-US" sz="9499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Validation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66375" y="7800056"/>
            <a:ext cx="8473173" cy="728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56"/>
              </a:lnSpc>
            </a:pPr>
            <a:r>
              <a:rPr lang="en-US" sz="447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Nirvana Fanaealhi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69391" y="5330868"/>
            <a:ext cx="11467140" cy="5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Confusion Matrix, Accuracy, Precision, Recall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66375" y="8874654"/>
            <a:ext cx="8473173" cy="33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0"/>
              </a:lnSpc>
            </a:pPr>
            <a:r>
              <a:rPr lang="en-US" sz="2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nirvana.elahi@outlook.com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96371" y="-327897"/>
            <a:ext cx="2768566" cy="2713195"/>
          </a:xfrm>
          <a:custGeom>
            <a:avLst/>
            <a:gdLst/>
            <a:ahLst/>
            <a:cxnLst/>
            <a:rect l="l" t="t" r="r" b="b"/>
            <a:pathLst>
              <a:path w="2768566" h="2713195">
                <a:moveTo>
                  <a:pt x="0" y="0"/>
                </a:moveTo>
                <a:lnTo>
                  <a:pt x="2768566" y="0"/>
                </a:lnTo>
                <a:lnTo>
                  <a:pt x="2768566" y="2713194"/>
                </a:lnTo>
                <a:lnTo>
                  <a:pt x="0" y="271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8903" y="2751136"/>
            <a:ext cx="1964476" cy="2461188"/>
          </a:xfrm>
          <a:custGeom>
            <a:avLst/>
            <a:gdLst/>
            <a:ahLst/>
            <a:cxnLst/>
            <a:rect l="l" t="t" r="r" b="b"/>
            <a:pathLst>
              <a:path w="1964476" h="2461188">
                <a:moveTo>
                  <a:pt x="0" y="0"/>
                </a:moveTo>
                <a:lnTo>
                  <a:pt x="1964476" y="0"/>
                </a:lnTo>
                <a:lnTo>
                  <a:pt x="1964476" y="2461188"/>
                </a:lnTo>
                <a:lnTo>
                  <a:pt x="0" y="246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496371" y="2588588"/>
            <a:ext cx="2637737" cy="2441105"/>
          </a:xfrm>
          <a:custGeom>
            <a:avLst/>
            <a:gdLst/>
            <a:ahLst/>
            <a:cxnLst/>
            <a:rect l="l" t="t" r="r" b="b"/>
            <a:pathLst>
              <a:path w="2637737" h="2441105">
                <a:moveTo>
                  <a:pt x="2637737" y="0"/>
                </a:moveTo>
                <a:lnTo>
                  <a:pt x="0" y="0"/>
                </a:lnTo>
                <a:lnTo>
                  <a:pt x="0" y="2441105"/>
                </a:lnTo>
                <a:lnTo>
                  <a:pt x="2637737" y="2441105"/>
                </a:lnTo>
                <a:lnTo>
                  <a:pt x="26377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9959" y="5352900"/>
            <a:ext cx="1784173" cy="1947014"/>
          </a:xfrm>
          <a:custGeom>
            <a:avLst/>
            <a:gdLst/>
            <a:ahLst/>
            <a:cxnLst/>
            <a:rect l="l" t="t" r="r" b="b"/>
            <a:pathLst>
              <a:path w="1784173" h="1947014">
                <a:moveTo>
                  <a:pt x="0" y="0"/>
                </a:moveTo>
                <a:lnTo>
                  <a:pt x="1784174" y="0"/>
                </a:lnTo>
                <a:lnTo>
                  <a:pt x="1784174" y="1947014"/>
                </a:lnTo>
                <a:lnTo>
                  <a:pt x="0" y="19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49959" y="7623121"/>
            <a:ext cx="2391324" cy="3296312"/>
          </a:xfrm>
          <a:custGeom>
            <a:avLst/>
            <a:gdLst/>
            <a:ahLst/>
            <a:cxnLst/>
            <a:rect l="l" t="t" r="r" b="b"/>
            <a:pathLst>
              <a:path w="2391324" h="3296312">
                <a:moveTo>
                  <a:pt x="0" y="0"/>
                </a:moveTo>
                <a:lnTo>
                  <a:pt x="2391325" y="0"/>
                </a:lnTo>
                <a:lnTo>
                  <a:pt x="2391325" y="3296312"/>
                </a:lnTo>
                <a:lnTo>
                  <a:pt x="0" y="32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13975" y="8556748"/>
            <a:ext cx="3890650" cy="2362686"/>
          </a:xfrm>
          <a:custGeom>
            <a:avLst/>
            <a:gdLst/>
            <a:ahLst/>
            <a:cxnLst/>
            <a:rect l="l" t="t" r="r" b="b"/>
            <a:pathLst>
              <a:path w="3890650" h="2362686">
                <a:moveTo>
                  <a:pt x="0" y="0"/>
                </a:moveTo>
                <a:lnTo>
                  <a:pt x="3890650" y="0"/>
                </a:lnTo>
                <a:lnTo>
                  <a:pt x="3890650" y="2362685"/>
                </a:lnTo>
                <a:lnTo>
                  <a:pt x="0" y="236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59553" y="5605188"/>
            <a:ext cx="3043175" cy="2489871"/>
          </a:xfrm>
          <a:custGeom>
            <a:avLst/>
            <a:gdLst/>
            <a:ahLst/>
            <a:cxnLst/>
            <a:rect l="l" t="t" r="r" b="b"/>
            <a:pathLst>
              <a:path w="3043175" h="2489871">
                <a:moveTo>
                  <a:pt x="0" y="0"/>
                </a:moveTo>
                <a:lnTo>
                  <a:pt x="3043176" y="0"/>
                </a:lnTo>
                <a:lnTo>
                  <a:pt x="3043176" y="2489871"/>
                </a:lnTo>
                <a:lnTo>
                  <a:pt x="0" y="24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83384" y="-429543"/>
            <a:ext cx="2579995" cy="2787814"/>
          </a:xfrm>
          <a:custGeom>
            <a:avLst/>
            <a:gdLst/>
            <a:ahLst/>
            <a:cxnLst/>
            <a:rect l="l" t="t" r="r" b="b"/>
            <a:pathLst>
              <a:path w="2579995" h="2787814">
                <a:moveTo>
                  <a:pt x="0" y="0"/>
                </a:moveTo>
                <a:lnTo>
                  <a:pt x="2579995" y="0"/>
                </a:lnTo>
                <a:lnTo>
                  <a:pt x="2579995" y="2787814"/>
                </a:lnTo>
                <a:lnTo>
                  <a:pt x="0" y="27878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315700" y="3981730"/>
            <a:ext cx="10308869" cy="6095119"/>
          </a:xfrm>
          <a:custGeom>
            <a:avLst/>
            <a:gdLst/>
            <a:ahLst/>
            <a:cxnLst/>
            <a:rect l="l" t="t" r="r" b="b"/>
            <a:pathLst>
              <a:path w="10308869" h="6095119">
                <a:moveTo>
                  <a:pt x="0" y="0"/>
                </a:moveTo>
                <a:lnTo>
                  <a:pt x="10308869" y="0"/>
                </a:lnTo>
                <a:lnTo>
                  <a:pt x="10308869" y="6095119"/>
                </a:lnTo>
                <a:lnTo>
                  <a:pt x="0" y="609511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52026" y="1916078"/>
            <a:ext cx="13167046" cy="189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9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foundational tool for evaluating classification models, providing a breakdown of true positives, true negatives, false positives, and false negatives to reveal prediction patterns beyond simple accuracy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54531" y="981075"/>
            <a:ext cx="6546518" cy="66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32"/>
              </a:lnSpc>
            </a:pPr>
            <a:r>
              <a:rPr lang="en-US" sz="407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confusion matrix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96371" y="-327897"/>
            <a:ext cx="2768566" cy="2713195"/>
          </a:xfrm>
          <a:custGeom>
            <a:avLst/>
            <a:gdLst/>
            <a:ahLst/>
            <a:cxnLst/>
            <a:rect l="l" t="t" r="r" b="b"/>
            <a:pathLst>
              <a:path w="2768566" h="2713195">
                <a:moveTo>
                  <a:pt x="0" y="0"/>
                </a:moveTo>
                <a:lnTo>
                  <a:pt x="2768566" y="0"/>
                </a:lnTo>
                <a:lnTo>
                  <a:pt x="2768566" y="2713194"/>
                </a:lnTo>
                <a:lnTo>
                  <a:pt x="0" y="271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8903" y="2751136"/>
            <a:ext cx="1964476" cy="2461188"/>
          </a:xfrm>
          <a:custGeom>
            <a:avLst/>
            <a:gdLst/>
            <a:ahLst/>
            <a:cxnLst/>
            <a:rect l="l" t="t" r="r" b="b"/>
            <a:pathLst>
              <a:path w="1964476" h="2461188">
                <a:moveTo>
                  <a:pt x="0" y="0"/>
                </a:moveTo>
                <a:lnTo>
                  <a:pt x="1964476" y="0"/>
                </a:lnTo>
                <a:lnTo>
                  <a:pt x="1964476" y="2461188"/>
                </a:lnTo>
                <a:lnTo>
                  <a:pt x="0" y="246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496371" y="2588588"/>
            <a:ext cx="2637737" cy="2441105"/>
          </a:xfrm>
          <a:custGeom>
            <a:avLst/>
            <a:gdLst/>
            <a:ahLst/>
            <a:cxnLst/>
            <a:rect l="l" t="t" r="r" b="b"/>
            <a:pathLst>
              <a:path w="2637737" h="2441105">
                <a:moveTo>
                  <a:pt x="2637737" y="0"/>
                </a:moveTo>
                <a:lnTo>
                  <a:pt x="0" y="0"/>
                </a:lnTo>
                <a:lnTo>
                  <a:pt x="0" y="2441105"/>
                </a:lnTo>
                <a:lnTo>
                  <a:pt x="2637737" y="2441105"/>
                </a:lnTo>
                <a:lnTo>
                  <a:pt x="26377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9959" y="5352900"/>
            <a:ext cx="1784173" cy="1947014"/>
          </a:xfrm>
          <a:custGeom>
            <a:avLst/>
            <a:gdLst/>
            <a:ahLst/>
            <a:cxnLst/>
            <a:rect l="l" t="t" r="r" b="b"/>
            <a:pathLst>
              <a:path w="1784173" h="1947014">
                <a:moveTo>
                  <a:pt x="0" y="0"/>
                </a:moveTo>
                <a:lnTo>
                  <a:pt x="1784174" y="0"/>
                </a:lnTo>
                <a:lnTo>
                  <a:pt x="1784174" y="1947014"/>
                </a:lnTo>
                <a:lnTo>
                  <a:pt x="0" y="19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49959" y="7623121"/>
            <a:ext cx="2391324" cy="3296312"/>
          </a:xfrm>
          <a:custGeom>
            <a:avLst/>
            <a:gdLst/>
            <a:ahLst/>
            <a:cxnLst/>
            <a:rect l="l" t="t" r="r" b="b"/>
            <a:pathLst>
              <a:path w="2391324" h="3296312">
                <a:moveTo>
                  <a:pt x="0" y="0"/>
                </a:moveTo>
                <a:lnTo>
                  <a:pt x="2391325" y="0"/>
                </a:lnTo>
                <a:lnTo>
                  <a:pt x="2391325" y="3296312"/>
                </a:lnTo>
                <a:lnTo>
                  <a:pt x="0" y="32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13975" y="8556748"/>
            <a:ext cx="3890650" cy="2362686"/>
          </a:xfrm>
          <a:custGeom>
            <a:avLst/>
            <a:gdLst/>
            <a:ahLst/>
            <a:cxnLst/>
            <a:rect l="l" t="t" r="r" b="b"/>
            <a:pathLst>
              <a:path w="3890650" h="2362686">
                <a:moveTo>
                  <a:pt x="0" y="0"/>
                </a:moveTo>
                <a:lnTo>
                  <a:pt x="3890650" y="0"/>
                </a:lnTo>
                <a:lnTo>
                  <a:pt x="3890650" y="2362685"/>
                </a:lnTo>
                <a:lnTo>
                  <a:pt x="0" y="236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59553" y="5605188"/>
            <a:ext cx="3043175" cy="2489871"/>
          </a:xfrm>
          <a:custGeom>
            <a:avLst/>
            <a:gdLst/>
            <a:ahLst/>
            <a:cxnLst/>
            <a:rect l="l" t="t" r="r" b="b"/>
            <a:pathLst>
              <a:path w="3043175" h="2489871">
                <a:moveTo>
                  <a:pt x="0" y="0"/>
                </a:moveTo>
                <a:lnTo>
                  <a:pt x="3043176" y="0"/>
                </a:lnTo>
                <a:lnTo>
                  <a:pt x="3043176" y="2489871"/>
                </a:lnTo>
                <a:lnTo>
                  <a:pt x="0" y="24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83384" y="-429543"/>
            <a:ext cx="2579995" cy="2787814"/>
          </a:xfrm>
          <a:custGeom>
            <a:avLst/>
            <a:gdLst/>
            <a:ahLst/>
            <a:cxnLst/>
            <a:rect l="l" t="t" r="r" b="b"/>
            <a:pathLst>
              <a:path w="2579995" h="2787814">
                <a:moveTo>
                  <a:pt x="0" y="0"/>
                </a:moveTo>
                <a:lnTo>
                  <a:pt x="2579995" y="0"/>
                </a:lnTo>
                <a:lnTo>
                  <a:pt x="2579995" y="2787814"/>
                </a:lnTo>
                <a:lnTo>
                  <a:pt x="0" y="27878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12983" y="3445254"/>
            <a:ext cx="9883658" cy="6606583"/>
          </a:xfrm>
          <a:custGeom>
            <a:avLst/>
            <a:gdLst/>
            <a:ahLst/>
            <a:cxnLst/>
            <a:rect l="l" t="t" r="r" b="b"/>
            <a:pathLst>
              <a:path w="9883658" h="6606583">
                <a:moveTo>
                  <a:pt x="0" y="0"/>
                </a:moveTo>
                <a:lnTo>
                  <a:pt x="9883659" y="0"/>
                </a:lnTo>
                <a:lnTo>
                  <a:pt x="9883659" y="6606583"/>
                </a:lnTo>
                <a:lnTo>
                  <a:pt x="0" y="660658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620309" y="2028442"/>
            <a:ext cx="11830480" cy="141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9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measures the overall fraction of correct predictions, but it can be misleading in imbalanced datasets where one class dominates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54531" y="981075"/>
            <a:ext cx="6546518" cy="66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32"/>
              </a:lnSpc>
            </a:pPr>
            <a:r>
              <a:rPr lang="en-US" sz="407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Accuracy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96371" y="-327897"/>
            <a:ext cx="2768566" cy="2713195"/>
          </a:xfrm>
          <a:custGeom>
            <a:avLst/>
            <a:gdLst/>
            <a:ahLst/>
            <a:cxnLst/>
            <a:rect l="l" t="t" r="r" b="b"/>
            <a:pathLst>
              <a:path w="2768566" h="2713195">
                <a:moveTo>
                  <a:pt x="0" y="0"/>
                </a:moveTo>
                <a:lnTo>
                  <a:pt x="2768566" y="0"/>
                </a:lnTo>
                <a:lnTo>
                  <a:pt x="2768566" y="2713194"/>
                </a:lnTo>
                <a:lnTo>
                  <a:pt x="0" y="271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8903" y="2751136"/>
            <a:ext cx="1964476" cy="2461188"/>
          </a:xfrm>
          <a:custGeom>
            <a:avLst/>
            <a:gdLst/>
            <a:ahLst/>
            <a:cxnLst/>
            <a:rect l="l" t="t" r="r" b="b"/>
            <a:pathLst>
              <a:path w="1964476" h="2461188">
                <a:moveTo>
                  <a:pt x="0" y="0"/>
                </a:moveTo>
                <a:lnTo>
                  <a:pt x="1964476" y="0"/>
                </a:lnTo>
                <a:lnTo>
                  <a:pt x="1964476" y="2461188"/>
                </a:lnTo>
                <a:lnTo>
                  <a:pt x="0" y="246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496371" y="2588588"/>
            <a:ext cx="2637737" cy="2441105"/>
          </a:xfrm>
          <a:custGeom>
            <a:avLst/>
            <a:gdLst/>
            <a:ahLst/>
            <a:cxnLst/>
            <a:rect l="l" t="t" r="r" b="b"/>
            <a:pathLst>
              <a:path w="2637737" h="2441105">
                <a:moveTo>
                  <a:pt x="2637737" y="0"/>
                </a:moveTo>
                <a:lnTo>
                  <a:pt x="0" y="0"/>
                </a:lnTo>
                <a:lnTo>
                  <a:pt x="0" y="2441105"/>
                </a:lnTo>
                <a:lnTo>
                  <a:pt x="2637737" y="2441105"/>
                </a:lnTo>
                <a:lnTo>
                  <a:pt x="26377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9959" y="5352900"/>
            <a:ext cx="1784173" cy="1947014"/>
          </a:xfrm>
          <a:custGeom>
            <a:avLst/>
            <a:gdLst/>
            <a:ahLst/>
            <a:cxnLst/>
            <a:rect l="l" t="t" r="r" b="b"/>
            <a:pathLst>
              <a:path w="1784173" h="1947014">
                <a:moveTo>
                  <a:pt x="0" y="0"/>
                </a:moveTo>
                <a:lnTo>
                  <a:pt x="1784174" y="0"/>
                </a:lnTo>
                <a:lnTo>
                  <a:pt x="1784174" y="1947014"/>
                </a:lnTo>
                <a:lnTo>
                  <a:pt x="0" y="19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49959" y="7623121"/>
            <a:ext cx="2391324" cy="3296312"/>
          </a:xfrm>
          <a:custGeom>
            <a:avLst/>
            <a:gdLst/>
            <a:ahLst/>
            <a:cxnLst/>
            <a:rect l="l" t="t" r="r" b="b"/>
            <a:pathLst>
              <a:path w="2391324" h="3296312">
                <a:moveTo>
                  <a:pt x="0" y="0"/>
                </a:moveTo>
                <a:lnTo>
                  <a:pt x="2391325" y="0"/>
                </a:lnTo>
                <a:lnTo>
                  <a:pt x="2391325" y="3296312"/>
                </a:lnTo>
                <a:lnTo>
                  <a:pt x="0" y="32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13975" y="8556748"/>
            <a:ext cx="3890650" cy="2362686"/>
          </a:xfrm>
          <a:custGeom>
            <a:avLst/>
            <a:gdLst/>
            <a:ahLst/>
            <a:cxnLst/>
            <a:rect l="l" t="t" r="r" b="b"/>
            <a:pathLst>
              <a:path w="3890650" h="2362686">
                <a:moveTo>
                  <a:pt x="0" y="0"/>
                </a:moveTo>
                <a:lnTo>
                  <a:pt x="3890650" y="0"/>
                </a:lnTo>
                <a:lnTo>
                  <a:pt x="3890650" y="2362685"/>
                </a:lnTo>
                <a:lnTo>
                  <a:pt x="0" y="236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59553" y="5605188"/>
            <a:ext cx="3043175" cy="2489871"/>
          </a:xfrm>
          <a:custGeom>
            <a:avLst/>
            <a:gdLst/>
            <a:ahLst/>
            <a:cxnLst/>
            <a:rect l="l" t="t" r="r" b="b"/>
            <a:pathLst>
              <a:path w="3043175" h="2489871">
                <a:moveTo>
                  <a:pt x="0" y="0"/>
                </a:moveTo>
                <a:lnTo>
                  <a:pt x="3043176" y="0"/>
                </a:lnTo>
                <a:lnTo>
                  <a:pt x="3043176" y="2489871"/>
                </a:lnTo>
                <a:lnTo>
                  <a:pt x="0" y="24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83384" y="-429543"/>
            <a:ext cx="2579995" cy="2787814"/>
          </a:xfrm>
          <a:custGeom>
            <a:avLst/>
            <a:gdLst/>
            <a:ahLst/>
            <a:cxnLst/>
            <a:rect l="l" t="t" r="r" b="b"/>
            <a:pathLst>
              <a:path w="2579995" h="2787814">
                <a:moveTo>
                  <a:pt x="0" y="0"/>
                </a:moveTo>
                <a:lnTo>
                  <a:pt x="2579995" y="0"/>
                </a:lnTo>
                <a:lnTo>
                  <a:pt x="2579995" y="2787814"/>
                </a:lnTo>
                <a:lnTo>
                  <a:pt x="0" y="27878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852700" y="3667728"/>
            <a:ext cx="11365698" cy="6364791"/>
          </a:xfrm>
          <a:custGeom>
            <a:avLst/>
            <a:gdLst/>
            <a:ahLst/>
            <a:cxnLst/>
            <a:rect l="l" t="t" r="r" b="b"/>
            <a:pathLst>
              <a:path w="11365698" h="6364791">
                <a:moveTo>
                  <a:pt x="0" y="0"/>
                </a:moveTo>
                <a:lnTo>
                  <a:pt x="11365698" y="0"/>
                </a:lnTo>
                <a:lnTo>
                  <a:pt x="11365698" y="6364791"/>
                </a:lnTo>
                <a:lnTo>
                  <a:pt x="0" y="636479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54531" y="981075"/>
            <a:ext cx="6546518" cy="66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32"/>
              </a:lnSpc>
            </a:pPr>
            <a:r>
              <a:rPr lang="en-US" sz="407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Precision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0309" y="2028442"/>
            <a:ext cx="11830480" cy="141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9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focuses on the reliability of positive predictions, helping in scenarios where false positives carry high costs, such as spam detection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96371" y="-327897"/>
            <a:ext cx="2768566" cy="2713195"/>
          </a:xfrm>
          <a:custGeom>
            <a:avLst/>
            <a:gdLst/>
            <a:ahLst/>
            <a:cxnLst/>
            <a:rect l="l" t="t" r="r" b="b"/>
            <a:pathLst>
              <a:path w="2768566" h="2713195">
                <a:moveTo>
                  <a:pt x="0" y="0"/>
                </a:moveTo>
                <a:lnTo>
                  <a:pt x="2768566" y="0"/>
                </a:lnTo>
                <a:lnTo>
                  <a:pt x="2768566" y="2713194"/>
                </a:lnTo>
                <a:lnTo>
                  <a:pt x="0" y="271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8903" y="2751136"/>
            <a:ext cx="1964476" cy="2461188"/>
          </a:xfrm>
          <a:custGeom>
            <a:avLst/>
            <a:gdLst/>
            <a:ahLst/>
            <a:cxnLst/>
            <a:rect l="l" t="t" r="r" b="b"/>
            <a:pathLst>
              <a:path w="1964476" h="2461188">
                <a:moveTo>
                  <a:pt x="0" y="0"/>
                </a:moveTo>
                <a:lnTo>
                  <a:pt x="1964476" y="0"/>
                </a:lnTo>
                <a:lnTo>
                  <a:pt x="1964476" y="2461188"/>
                </a:lnTo>
                <a:lnTo>
                  <a:pt x="0" y="246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496371" y="2588588"/>
            <a:ext cx="2637737" cy="2441105"/>
          </a:xfrm>
          <a:custGeom>
            <a:avLst/>
            <a:gdLst/>
            <a:ahLst/>
            <a:cxnLst/>
            <a:rect l="l" t="t" r="r" b="b"/>
            <a:pathLst>
              <a:path w="2637737" h="2441105">
                <a:moveTo>
                  <a:pt x="2637737" y="0"/>
                </a:moveTo>
                <a:lnTo>
                  <a:pt x="0" y="0"/>
                </a:lnTo>
                <a:lnTo>
                  <a:pt x="0" y="2441105"/>
                </a:lnTo>
                <a:lnTo>
                  <a:pt x="2637737" y="2441105"/>
                </a:lnTo>
                <a:lnTo>
                  <a:pt x="26377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9959" y="5352900"/>
            <a:ext cx="1784173" cy="1947014"/>
          </a:xfrm>
          <a:custGeom>
            <a:avLst/>
            <a:gdLst/>
            <a:ahLst/>
            <a:cxnLst/>
            <a:rect l="l" t="t" r="r" b="b"/>
            <a:pathLst>
              <a:path w="1784173" h="1947014">
                <a:moveTo>
                  <a:pt x="0" y="0"/>
                </a:moveTo>
                <a:lnTo>
                  <a:pt x="1784174" y="0"/>
                </a:lnTo>
                <a:lnTo>
                  <a:pt x="1784174" y="1947014"/>
                </a:lnTo>
                <a:lnTo>
                  <a:pt x="0" y="19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49959" y="7623121"/>
            <a:ext cx="2391324" cy="3296312"/>
          </a:xfrm>
          <a:custGeom>
            <a:avLst/>
            <a:gdLst/>
            <a:ahLst/>
            <a:cxnLst/>
            <a:rect l="l" t="t" r="r" b="b"/>
            <a:pathLst>
              <a:path w="2391324" h="3296312">
                <a:moveTo>
                  <a:pt x="0" y="0"/>
                </a:moveTo>
                <a:lnTo>
                  <a:pt x="2391325" y="0"/>
                </a:lnTo>
                <a:lnTo>
                  <a:pt x="2391325" y="3296312"/>
                </a:lnTo>
                <a:lnTo>
                  <a:pt x="0" y="32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13975" y="8556748"/>
            <a:ext cx="3890650" cy="2362686"/>
          </a:xfrm>
          <a:custGeom>
            <a:avLst/>
            <a:gdLst/>
            <a:ahLst/>
            <a:cxnLst/>
            <a:rect l="l" t="t" r="r" b="b"/>
            <a:pathLst>
              <a:path w="3890650" h="2362686">
                <a:moveTo>
                  <a:pt x="0" y="0"/>
                </a:moveTo>
                <a:lnTo>
                  <a:pt x="3890650" y="0"/>
                </a:lnTo>
                <a:lnTo>
                  <a:pt x="3890650" y="2362685"/>
                </a:lnTo>
                <a:lnTo>
                  <a:pt x="0" y="236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59553" y="5605188"/>
            <a:ext cx="3043175" cy="2489871"/>
          </a:xfrm>
          <a:custGeom>
            <a:avLst/>
            <a:gdLst/>
            <a:ahLst/>
            <a:cxnLst/>
            <a:rect l="l" t="t" r="r" b="b"/>
            <a:pathLst>
              <a:path w="3043175" h="2489871">
                <a:moveTo>
                  <a:pt x="0" y="0"/>
                </a:moveTo>
                <a:lnTo>
                  <a:pt x="3043176" y="0"/>
                </a:lnTo>
                <a:lnTo>
                  <a:pt x="3043176" y="2489871"/>
                </a:lnTo>
                <a:lnTo>
                  <a:pt x="0" y="24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83384" y="-429543"/>
            <a:ext cx="2579995" cy="2787814"/>
          </a:xfrm>
          <a:custGeom>
            <a:avLst/>
            <a:gdLst/>
            <a:ahLst/>
            <a:cxnLst/>
            <a:rect l="l" t="t" r="r" b="b"/>
            <a:pathLst>
              <a:path w="2579995" h="2787814">
                <a:moveTo>
                  <a:pt x="0" y="0"/>
                </a:moveTo>
                <a:lnTo>
                  <a:pt x="2579995" y="0"/>
                </a:lnTo>
                <a:lnTo>
                  <a:pt x="2579995" y="2787814"/>
                </a:lnTo>
                <a:lnTo>
                  <a:pt x="0" y="27878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70632" y="3797008"/>
            <a:ext cx="12929834" cy="5058798"/>
          </a:xfrm>
          <a:custGeom>
            <a:avLst/>
            <a:gdLst/>
            <a:ahLst/>
            <a:cxnLst/>
            <a:rect l="l" t="t" r="r" b="b"/>
            <a:pathLst>
              <a:path w="12929834" h="5058798">
                <a:moveTo>
                  <a:pt x="0" y="0"/>
                </a:moveTo>
                <a:lnTo>
                  <a:pt x="12929835" y="0"/>
                </a:lnTo>
                <a:lnTo>
                  <a:pt x="12929835" y="5058798"/>
                </a:lnTo>
                <a:lnTo>
                  <a:pt x="0" y="505879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54531" y="981075"/>
            <a:ext cx="6546518" cy="66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32"/>
              </a:lnSpc>
            </a:pPr>
            <a:r>
              <a:rPr lang="en-US" sz="407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Recall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0309" y="2028442"/>
            <a:ext cx="11830480" cy="141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9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capturing all actual positives, which is crucial in applications like medical diagnostics where missing cases (false negatives) could be harmful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96371" y="-327897"/>
            <a:ext cx="2768566" cy="2713195"/>
          </a:xfrm>
          <a:custGeom>
            <a:avLst/>
            <a:gdLst/>
            <a:ahLst/>
            <a:cxnLst/>
            <a:rect l="l" t="t" r="r" b="b"/>
            <a:pathLst>
              <a:path w="2768566" h="2713195">
                <a:moveTo>
                  <a:pt x="0" y="0"/>
                </a:moveTo>
                <a:lnTo>
                  <a:pt x="2768566" y="0"/>
                </a:lnTo>
                <a:lnTo>
                  <a:pt x="2768566" y="2713194"/>
                </a:lnTo>
                <a:lnTo>
                  <a:pt x="0" y="271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8903" y="2751136"/>
            <a:ext cx="1964476" cy="2461188"/>
          </a:xfrm>
          <a:custGeom>
            <a:avLst/>
            <a:gdLst/>
            <a:ahLst/>
            <a:cxnLst/>
            <a:rect l="l" t="t" r="r" b="b"/>
            <a:pathLst>
              <a:path w="1964476" h="2461188">
                <a:moveTo>
                  <a:pt x="0" y="0"/>
                </a:moveTo>
                <a:lnTo>
                  <a:pt x="1964476" y="0"/>
                </a:lnTo>
                <a:lnTo>
                  <a:pt x="1964476" y="2461188"/>
                </a:lnTo>
                <a:lnTo>
                  <a:pt x="0" y="246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496371" y="2588588"/>
            <a:ext cx="2637737" cy="2441105"/>
          </a:xfrm>
          <a:custGeom>
            <a:avLst/>
            <a:gdLst/>
            <a:ahLst/>
            <a:cxnLst/>
            <a:rect l="l" t="t" r="r" b="b"/>
            <a:pathLst>
              <a:path w="2637737" h="2441105">
                <a:moveTo>
                  <a:pt x="2637737" y="0"/>
                </a:moveTo>
                <a:lnTo>
                  <a:pt x="0" y="0"/>
                </a:lnTo>
                <a:lnTo>
                  <a:pt x="0" y="2441105"/>
                </a:lnTo>
                <a:lnTo>
                  <a:pt x="2637737" y="2441105"/>
                </a:lnTo>
                <a:lnTo>
                  <a:pt x="26377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9959" y="5352900"/>
            <a:ext cx="1784173" cy="1947014"/>
          </a:xfrm>
          <a:custGeom>
            <a:avLst/>
            <a:gdLst/>
            <a:ahLst/>
            <a:cxnLst/>
            <a:rect l="l" t="t" r="r" b="b"/>
            <a:pathLst>
              <a:path w="1784173" h="1947014">
                <a:moveTo>
                  <a:pt x="0" y="0"/>
                </a:moveTo>
                <a:lnTo>
                  <a:pt x="1784174" y="0"/>
                </a:lnTo>
                <a:lnTo>
                  <a:pt x="1784174" y="1947014"/>
                </a:lnTo>
                <a:lnTo>
                  <a:pt x="0" y="19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49959" y="7623121"/>
            <a:ext cx="2391324" cy="3296312"/>
          </a:xfrm>
          <a:custGeom>
            <a:avLst/>
            <a:gdLst/>
            <a:ahLst/>
            <a:cxnLst/>
            <a:rect l="l" t="t" r="r" b="b"/>
            <a:pathLst>
              <a:path w="2391324" h="3296312">
                <a:moveTo>
                  <a:pt x="0" y="0"/>
                </a:moveTo>
                <a:lnTo>
                  <a:pt x="2391325" y="0"/>
                </a:lnTo>
                <a:lnTo>
                  <a:pt x="2391325" y="3296312"/>
                </a:lnTo>
                <a:lnTo>
                  <a:pt x="0" y="32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13975" y="8556748"/>
            <a:ext cx="3890650" cy="2362686"/>
          </a:xfrm>
          <a:custGeom>
            <a:avLst/>
            <a:gdLst/>
            <a:ahLst/>
            <a:cxnLst/>
            <a:rect l="l" t="t" r="r" b="b"/>
            <a:pathLst>
              <a:path w="3890650" h="2362686">
                <a:moveTo>
                  <a:pt x="0" y="0"/>
                </a:moveTo>
                <a:lnTo>
                  <a:pt x="3890650" y="0"/>
                </a:lnTo>
                <a:lnTo>
                  <a:pt x="3890650" y="2362685"/>
                </a:lnTo>
                <a:lnTo>
                  <a:pt x="0" y="236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59553" y="5605188"/>
            <a:ext cx="3043175" cy="2489871"/>
          </a:xfrm>
          <a:custGeom>
            <a:avLst/>
            <a:gdLst/>
            <a:ahLst/>
            <a:cxnLst/>
            <a:rect l="l" t="t" r="r" b="b"/>
            <a:pathLst>
              <a:path w="3043175" h="2489871">
                <a:moveTo>
                  <a:pt x="0" y="0"/>
                </a:moveTo>
                <a:lnTo>
                  <a:pt x="3043176" y="0"/>
                </a:lnTo>
                <a:lnTo>
                  <a:pt x="3043176" y="2489871"/>
                </a:lnTo>
                <a:lnTo>
                  <a:pt x="0" y="24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83384" y="-429543"/>
            <a:ext cx="2579995" cy="2787814"/>
          </a:xfrm>
          <a:custGeom>
            <a:avLst/>
            <a:gdLst/>
            <a:ahLst/>
            <a:cxnLst/>
            <a:rect l="l" t="t" r="r" b="b"/>
            <a:pathLst>
              <a:path w="2579995" h="2787814">
                <a:moveTo>
                  <a:pt x="0" y="0"/>
                </a:moveTo>
                <a:lnTo>
                  <a:pt x="2579995" y="0"/>
                </a:lnTo>
                <a:lnTo>
                  <a:pt x="2579995" y="2787814"/>
                </a:lnTo>
                <a:lnTo>
                  <a:pt x="0" y="27878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68472" y="442445"/>
            <a:ext cx="6380721" cy="5742649"/>
          </a:xfrm>
          <a:custGeom>
            <a:avLst/>
            <a:gdLst/>
            <a:ahLst/>
            <a:cxnLst/>
            <a:rect l="l" t="t" r="r" b="b"/>
            <a:pathLst>
              <a:path w="6380721" h="5742649">
                <a:moveTo>
                  <a:pt x="0" y="0"/>
                </a:moveTo>
                <a:lnTo>
                  <a:pt x="6380722" y="0"/>
                </a:lnTo>
                <a:lnTo>
                  <a:pt x="6380722" y="5742649"/>
                </a:lnTo>
                <a:lnTo>
                  <a:pt x="0" y="574264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00181" y="5210549"/>
            <a:ext cx="3800558" cy="354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3"/>
              </a:lnSpc>
            </a:pPr>
            <a:r>
              <a:rPr lang="en-US" sz="3605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Recall: </a:t>
            </a:r>
          </a:p>
          <a:p>
            <a:pPr algn="ctr">
              <a:lnSpc>
                <a:spcPts val="4723"/>
              </a:lnSpc>
            </a:pPr>
            <a:r>
              <a:rPr lang="en-US" sz="3605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TP / (TP + FN) – Aims to reduce missed detections</a:t>
            </a:r>
          </a:p>
          <a:p>
            <a:pPr marL="0" lvl="0" indent="0" algn="ctr">
              <a:lnSpc>
                <a:spcPts val="4723"/>
              </a:lnSpc>
              <a:spcBef>
                <a:spcPct val="0"/>
              </a:spcBef>
            </a:pPr>
            <a:endParaRPr lang="en-US" sz="3605">
              <a:solidFill>
                <a:srgbClr val="FFFFFF"/>
              </a:solidFill>
              <a:latin typeface="TT Milks Casual Pie Base"/>
              <a:ea typeface="TT Milks Casual Pie Base"/>
              <a:cs typeface="TT Milks Casual Pie Base"/>
              <a:sym typeface="TT Milks Casual Pie Base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6285788" y="4491682"/>
            <a:ext cx="5829343" cy="5246408"/>
          </a:xfrm>
          <a:custGeom>
            <a:avLst/>
            <a:gdLst/>
            <a:ahLst/>
            <a:cxnLst/>
            <a:rect l="l" t="t" r="r" b="b"/>
            <a:pathLst>
              <a:path w="5829343" h="5246408">
                <a:moveTo>
                  <a:pt x="0" y="0"/>
                </a:moveTo>
                <a:lnTo>
                  <a:pt x="5829343" y="0"/>
                </a:lnTo>
                <a:lnTo>
                  <a:pt x="5829343" y="5246408"/>
                </a:lnTo>
                <a:lnTo>
                  <a:pt x="0" y="524640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11442" y="352188"/>
            <a:ext cx="5937693" cy="5343923"/>
          </a:xfrm>
          <a:custGeom>
            <a:avLst/>
            <a:gdLst/>
            <a:ahLst/>
            <a:cxnLst/>
            <a:rect l="l" t="t" r="r" b="b"/>
            <a:pathLst>
              <a:path w="5937693" h="5343923">
                <a:moveTo>
                  <a:pt x="0" y="0"/>
                </a:moveTo>
                <a:lnTo>
                  <a:pt x="5937692" y="0"/>
                </a:lnTo>
                <a:lnTo>
                  <a:pt x="5937692" y="5343924"/>
                </a:lnTo>
                <a:lnTo>
                  <a:pt x="0" y="534392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775551" y="1307158"/>
            <a:ext cx="4524630" cy="410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Accuracy: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(TP + TN) / (TP + TN + FP + FN) – A straightforward measure, but use cautiously in imbalanced scenarios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00738" y="1654487"/>
            <a:ext cx="4475961" cy="299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6"/>
              </a:lnSpc>
              <a:spcBef>
                <a:spcPct val="0"/>
              </a:spcBef>
            </a:pPr>
            <a:r>
              <a:rPr lang="en-US" sz="3608" b="1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Precision: </a:t>
            </a:r>
          </a:p>
          <a:p>
            <a:pPr algn="ctr">
              <a:lnSpc>
                <a:spcPts val="4726"/>
              </a:lnSpc>
              <a:spcBef>
                <a:spcPct val="0"/>
              </a:spcBef>
            </a:pPr>
            <a:r>
              <a:rPr lang="en-US" sz="3608" b="1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TP / (TP + FP) – Prioritizes minimizing false alarms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96371" y="-327897"/>
            <a:ext cx="2768566" cy="2713195"/>
          </a:xfrm>
          <a:custGeom>
            <a:avLst/>
            <a:gdLst/>
            <a:ahLst/>
            <a:cxnLst/>
            <a:rect l="l" t="t" r="r" b="b"/>
            <a:pathLst>
              <a:path w="2768566" h="2713195">
                <a:moveTo>
                  <a:pt x="0" y="0"/>
                </a:moveTo>
                <a:lnTo>
                  <a:pt x="2768566" y="0"/>
                </a:lnTo>
                <a:lnTo>
                  <a:pt x="2768566" y="2713194"/>
                </a:lnTo>
                <a:lnTo>
                  <a:pt x="0" y="271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8903" y="2751136"/>
            <a:ext cx="1964476" cy="2461188"/>
          </a:xfrm>
          <a:custGeom>
            <a:avLst/>
            <a:gdLst/>
            <a:ahLst/>
            <a:cxnLst/>
            <a:rect l="l" t="t" r="r" b="b"/>
            <a:pathLst>
              <a:path w="1964476" h="2461188">
                <a:moveTo>
                  <a:pt x="0" y="0"/>
                </a:moveTo>
                <a:lnTo>
                  <a:pt x="1964476" y="0"/>
                </a:lnTo>
                <a:lnTo>
                  <a:pt x="1964476" y="2461188"/>
                </a:lnTo>
                <a:lnTo>
                  <a:pt x="0" y="246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496371" y="2588588"/>
            <a:ext cx="2637737" cy="2441105"/>
          </a:xfrm>
          <a:custGeom>
            <a:avLst/>
            <a:gdLst/>
            <a:ahLst/>
            <a:cxnLst/>
            <a:rect l="l" t="t" r="r" b="b"/>
            <a:pathLst>
              <a:path w="2637737" h="2441105">
                <a:moveTo>
                  <a:pt x="2637737" y="0"/>
                </a:moveTo>
                <a:lnTo>
                  <a:pt x="0" y="0"/>
                </a:lnTo>
                <a:lnTo>
                  <a:pt x="0" y="2441105"/>
                </a:lnTo>
                <a:lnTo>
                  <a:pt x="2637737" y="2441105"/>
                </a:lnTo>
                <a:lnTo>
                  <a:pt x="26377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9959" y="5352900"/>
            <a:ext cx="1784173" cy="1947014"/>
          </a:xfrm>
          <a:custGeom>
            <a:avLst/>
            <a:gdLst/>
            <a:ahLst/>
            <a:cxnLst/>
            <a:rect l="l" t="t" r="r" b="b"/>
            <a:pathLst>
              <a:path w="1784173" h="1947014">
                <a:moveTo>
                  <a:pt x="0" y="0"/>
                </a:moveTo>
                <a:lnTo>
                  <a:pt x="1784174" y="0"/>
                </a:lnTo>
                <a:lnTo>
                  <a:pt x="1784174" y="1947014"/>
                </a:lnTo>
                <a:lnTo>
                  <a:pt x="0" y="19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49959" y="7623121"/>
            <a:ext cx="2391324" cy="3296312"/>
          </a:xfrm>
          <a:custGeom>
            <a:avLst/>
            <a:gdLst/>
            <a:ahLst/>
            <a:cxnLst/>
            <a:rect l="l" t="t" r="r" b="b"/>
            <a:pathLst>
              <a:path w="2391324" h="3296312">
                <a:moveTo>
                  <a:pt x="0" y="0"/>
                </a:moveTo>
                <a:lnTo>
                  <a:pt x="2391325" y="0"/>
                </a:lnTo>
                <a:lnTo>
                  <a:pt x="2391325" y="3296312"/>
                </a:lnTo>
                <a:lnTo>
                  <a:pt x="0" y="32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13975" y="8556748"/>
            <a:ext cx="3890650" cy="2362686"/>
          </a:xfrm>
          <a:custGeom>
            <a:avLst/>
            <a:gdLst/>
            <a:ahLst/>
            <a:cxnLst/>
            <a:rect l="l" t="t" r="r" b="b"/>
            <a:pathLst>
              <a:path w="3890650" h="2362686">
                <a:moveTo>
                  <a:pt x="0" y="0"/>
                </a:moveTo>
                <a:lnTo>
                  <a:pt x="3890650" y="0"/>
                </a:lnTo>
                <a:lnTo>
                  <a:pt x="3890650" y="2362685"/>
                </a:lnTo>
                <a:lnTo>
                  <a:pt x="0" y="236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59553" y="5605188"/>
            <a:ext cx="3043175" cy="2489871"/>
          </a:xfrm>
          <a:custGeom>
            <a:avLst/>
            <a:gdLst/>
            <a:ahLst/>
            <a:cxnLst/>
            <a:rect l="l" t="t" r="r" b="b"/>
            <a:pathLst>
              <a:path w="3043175" h="2489871">
                <a:moveTo>
                  <a:pt x="0" y="0"/>
                </a:moveTo>
                <a:lnTo>
                  <a:pt x="3043176" y="0"/>
                </a:lnTo>
                <a:lnTo>
                  <a:pt x="3043176" y="2489871"/>
                </a:lnTo>
                <a:lnTo>
                  <a:pt x="0" y="24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83384" y="-429543"/>
            <a:ext cx="2579995" cy="2787814"/>
          </a:xfrm>
          <a:custGeom>
            <a:avLst/>
            <a:gdLst/>
            <a:ahLst/>
            <a:cxnLst/>
            <a:rect l="l" t="t" r="r" b="b"/>
            <a:pathLst>
              <a:path w="2579995" h="2787814">
                <a:moveTo>
                  <a:pt x="0" y="0"/>
                </a:moveTo>
                <a:lnTo>
                  <a:pt x="2579995" y="0"/>
                </a:lnTo>
                <a:lnTo>
                  <a:pt x="2579995" y="2787814"/>
                </a:lnTo>
                <a:lnTo>
                  <a:pt x="0" y="27878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248417" y="2751136"/>
            <a:ext cx="12065558" cy="1543050"/>
            <a:chOff x="0" y="0"/>
            <a:chExt cx="317776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7760" cy="406400"/>
            </a:xfrm>
            <a:custGeom>
              <a:avLst/>
              <a:gdLst/>
              <a:ahLst/>
              <a:cxnLst/>
              <a:rect l="l" t="t" r="r" b="b"/>
              <a:pathLst>
                <a:path w="3177760" h="406400">
                  <a:moveTo>
                    <a:pt x="297456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974560" y="406400"/>
                  </a:lnTo>
                  <a:lnTo>
                    <a:pt x="3177760" y="203200"/>
                  </a:lnTo>
                  <a:lnTo>
                    <a:pt x="2974560" y="0"/>
                  </a:lnTo>
                  <a:close/>
                </a:path>
              </a:pathLst>
            </a:custGeom>
            <a:solidFill>
              <a:srgbClr val="C6E6A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52400" y="-38100"/>
              <a:ext cx="28729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645816" y="3270692"/>
            <a:ext cx="9270760" cy="102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099" u="sng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https://github.com/ties2/SentiSocial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3099" u="sng">
              <a:solidFill>
                <a:srgbClr val="FFFFFF"/>
              </a:solidFill>
              <a:latin typeface="TT Milks Casual Pie Base"/>
              <a:ea typeface="TT Milks Casual Pie Base"/>
              <a:cs typeface="TT Milks Casual Pie Base"/>
              <a:sym typeface="TT Milks Casual Pie Bas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10721" y="1379860"/>
            <a:ext cx="4766965" cy="66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2"/>
              </a:lnSpc>
              <a:spcBef>
                <a:spcPct val="0"/>
              </a:spcBef>
            </a:pPr>
            <a:r>
              <a:rPr lang="en-US" sz="407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Projects Sample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96371" y="-327897"/>
            <a:ext cx="2768566" cy="2713195"/>
          </a:xfrm>
          <a:custGeom>
            <a:avLst/>
            <a:gdLst/>
            <a:ahLst/>
            <a:cxnLst/>
            <a:rect l="l" t="t" r="r" b="b"/>
            <a:pathLst>
              <a:path w="2768566" h="2713195">
                <a:moveTo>
                  <a:pt x="0" y="0"/>
                </a:moveTo>
                <a:lnTo>
                  <a:pt x="2768566" y="0"/>
                </a:lnTo>
                <a:lnTo>
                  <a:pt x="2768566" y="2713194"/>
                </a:lnTo>
                <a:lnTo>
                  <a:pt x="0" y="271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8903" y="2751136"/>
            <a:ext cx="1964476" cy="2461188"/>
          </a:xfrm>
          <a:custGeom>
            <a:avLst/>
            <a:gdLst/>
            <a:ahLst/>
            <a:cxnLst/>
            <a:rect l="l" t="t" r="r" b="b"/>
            <a:pathLst>
              <a:path w="1964476" h="2461188">
                <a:moveTo>
                  <a:pt x="0" y="0"/>
                </a:moveTo>
                <a:lnTo>
                  <a:pt x="1964476" y="0"/>
                </a:lnTo>
                <a:lnTo>
                  <a:pt x="1964476" y="2461188"/>
                </a:lnTo>
                <a:lnTo>
                  <a:pt x="0" y="246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496371" y="2588588"/>
            <a:ext cx="2637737" cy="2441105"/>
          </a:xfrm>
          <a:custGeom>
            <a:avLst/>
            <a:gdLst/>
            <a:ahLst/>
            <a:cxnLst/>
            <a:rect l="l" t="t" r="r" b="b"/>
            <a:pathLst>
              <a:path w="2637737" h="2441105">
                <a:moveTo>
                  <a:pt x="2637737" y="0"/>
                </a:moveTo>
                <a:lnTo>
                  <a:pt x="0" y="0"/>
                </a:lnTo>
                <a:lnTo>
                  <a:pt x="0" y="2441105"/>
                </a:lnTo>
                <a:lnTo>
                  <a:pt x="2637737" y="2441105"/>
                </a:lnTo>
                <a:lnTo>
                  <a:pt x="26377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9959" y="5352900"/>
            <a:ext cx="1784173" cy="1947014"/>
          </a:xfrm>
          <a:custGeom>
            <a:avLst/>
            <a:gdLst/>
            <a:ahLst/>
            <a:cxnLst/>
            <a:rect l="l" t="t" r="r" b="b"/>
            <a:pathLst>
              <a:path w="1784173" h="1947014">
                <a:moveTo>
                  <a:pt x="0" y="0"/>
                </a:moveTo>
                <a:lnTo>
                  <a:pt x="1784174" y="0"/>
                </a:lnTo>
                <a:lnTo>
                  <a:pt x="1784174" y="1947014"/>
                </a:lnTo>
                <a:lnTo>
                  <a:pt x="0" y="19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49959" y="7623121"/>
            <a:ext cx="2391324" cy="3296312"/>
          </a:xfrm>
          <a:custGeom>
            <a:avLst/>
            <a:gdLst/>
            <a:ahLst/>
            <a:cxnLst/>
            <a:rect l="l" t="t" r="r" b="b"/>
            <a:pathLst>
              <a:path w="2391324" h="3296312">
                <a:moveTo>
                  <a:pt x="0" y="0"/>
                </a:moveTo>
                <a:lnTo>
                  <a:pt x="2391325" y="0"/>
                </a:lnTo>
                <a:lnTo>
                  <a:pt x="2391325" y="3296312"/>
                </a:lnTo>
                <a:lnTo>
                  <a:pt x="0" y="32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13975" y="8556748"/>
            <a:ext cx="3890650" cy="2362686"/>
          </a:xfrm>
          <a:custGeom>
            <a:avLst/>
            <a:gdLst/>
            <a:ahLst/>
            <a:cxnLst/>
            <a:rect l="l" t="t" r="r" b="b"/>
            <a:pathLst>
              <a:path w="3890650" h="2362686">
                <a:moveTo>
                  <a:pt x="0" y="0"/>
                </a:moveTo>
                <a:lnTo>
                  <a:pt x="3890650" y="0"/>
                </a:lnTo>
                <a:lnTo>
                  <a:pt x="3890650" y="2362685"/>
                </a:lnTo>
                <a:lnTo>
                  <a:pt x="0" y="236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59553" y="5605188"/>
            <a:ext cx="3043175" cy="2489871"/>
          </a:xfrm>
          <a:custGeom>
            <a:avLst/>
            <a:gdLst/>
            <a:ahLst/>
            <a:cxnLst/>
            <a:rect l="l" t="t" r="r" b="b"/>
            <a:pathLst>
              <a:path w="3043175" h="2489871">
                <a:moveTo>
                  <a:pt x="0" y="0"/>
                </a:moveTo>
                <a:lnTo>
                  <a:pt x="3043176" y="0"/>
                </a:lnTo>
                <a:lnTo>
                  <a:pt x="3043176" y="2489871"/>
                </a:lnTo>
                <a:lnTo>
                  <a:pt x="0" y="24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83384" y="-429543"/>
            <a:ext cx="2579995" cy="2787814"/>
          </a:xfrm>
          <a:custGeom>
            <a:avLst/>
            <a:gdLst/>
            <a:ahLst/>
            <a:cxnLst/>
            <a:rect l="l" t="t" r="r" b="b"/>
            <a:pathLst>
              <a:path w="2579995" h="2787814">
                <a:moveTo>
                  <a:pt x="0" y="0"/>
                </a:moveTo>
                <a:lnTo>
                  <a:pt x="2579995" y="0"/>
                </a:lnTo>
                <a:lnTo>
                  <a:pt x="2579995" y="2787814"/>
                </a:lnTo>
                <a:lnTo>
                  <a:pt x="0" y="27878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712219" y="1238100"/>
            <a:ext cx="12161731" cy="8229600"/>
            <a:chOff x="0" y="0"/>
            <a:chExt cx="16215642" cy="10972800"/>
          </a:xfrm>
        </p:grpSpPr>
        <p:sp>
          <p:nvSpPr>
            <p:cNvPr id="12" name="TextBox 12"/>
            <p:cNvSpPr txBox="1"/>
            <p:nvPr/>
          </p:nvSpPr>
          <p:spPr>
            <a:xfrm rot="-592460">
              <a:off x="366342" y="1747866"/>
              <a:ext cx="15313752" cy="4642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21"/>
                </a:lnSpc>
                <a:spcBef>
                  <a:spcPct val="0"/>
                </a:spcBef>
              </a:pPr>
              <a:r>
                <a:rPr lang="en-US" sz="25221">
                  <a:solidFill>
                    <a:srgbClr val="F6F3E4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Thank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515361">
              <a:off x="2016149" y="5776157"/>
              <a:ext cx="13965880" cy="4177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9"/>
                </a:lnSpc>
                <a:spcBef>
                  <a:spcPct val="0"/>
                </a:spcBef>
              </a:pPr>
              <a:r>
                <a:rPr lang="en-US" sz="22699">
                  <a:solidFill>
                    <a:srgbClr val="F6F3E4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189</Words>
  <Application>Microsoft Macintosh PowerPoint</Application>
  <PresentationFormat>Custom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TT Milks Casual Pie Base</vt:lpstr>
      <vt:lpstr>Bukhari Script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Validation</dc:title>
  <cp:lastModifiedBy>Forouzandeh Fanaelahi</cp:lastModifiedBy>
  <cp:revision>1</cp:revision>
  <dcterms:created xsi:type="dcterms:W3CDTF">2006-08-16T00:00:00Z</dcterms:created>
  <dcterms:modified xsi:type="dcterms:W3CDTF">2025-09-03T16:58:33Z</dcterms:modified>
  <dc:identifier>DAGx7BlGCTo</dc:identifier>
</cp:coreProperties>
</file>